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DM Sans Medium"/>
      <p:regular r:id="rId14"/>
    </p:embeddedFont>
    <p:embeddedFont>
      <p:font typeface="DM Sans Medium"/>
      <p:regular r:id="rId15"/>
    </p:embeddedFont>
    <p:embeddedFont>
      <p:font typeface="DM Sans Medium"/>
      <p:regular r:id="rId16"/>
    </p:embeddedFont>
    <p:embeddedFont>
      <p:font typeface="DM Sans Medium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Migration from Excel to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Transforming data processing workflows for enhanced efficiency and scalability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27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Agenda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9165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146703"/>
            <a:ext cx="3664744" cy="3048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3321010"/>
            <a:ext cx="36470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Excel vs Power BI vs Python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811429"/>
            <a:ext cx="36647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comparison of data processing tools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685348" y="279165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3146703"/>
            <a:ext cx="3664863" cy="3048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0" name="Text 7"/>
          <p:cNvSpPr/>
          <p:nvPr/>
        </p:nvSpPr>
        <p:spPr>
          <a:xfrm>
            <a:off x="4685348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Team Structure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685348" y="3811429"/>
            <a:ext cx="3664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Overview of project teams and members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493406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289113"/>
            <a:ext cx="7556421" cy="3048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5463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Timeline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790" y="59538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11-week implementation roadmap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7489"/>
            <a:ext cx="7296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Excel vs Power BI vs Python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3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Excel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24388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91364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Processes small data faster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33562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 validation and adhoc checks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38663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Familiar to all users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05638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72614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issues with large data (above 100K rows)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477714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formula management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919913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Slows other applications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288161" y="2143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88161" y="2724388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Pros: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288161" y="3291364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Processes large data faster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288161" y="3858339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Cons: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288161" y="4425315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Difficult to understand DAX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288161" y="4867513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output copying required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288161" y="5309711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Difficult to validate and debug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288161" y="5751909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ideal for row-level processing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782532" y="2143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Python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782532" y="2724388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Pros: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9782532" y="3291364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Processes large data faster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82532" y="3733562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Highly scalable and automatable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782532" y="4175760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validations and testing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9782532" y="4617958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create GUI for non-technical users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9782532" y="5547836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Cons: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9782532" y="6114812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Requires Python and libraries installed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9782532" y="6919913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Needs initial planning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462" y="360998"/>
            <a:ext cx="6522125" cy="410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Python vs Excel: Performance Comparison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9462" y="1033820"/>
            <a:ext cx="13711476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demonstrates significant time savings across key data processing tasks</a:t>
            </a:r>
            <a:endParaRPr lang="en-US" sz="1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462" y="1391483"/>
            <a:ext cx="13711476" cy="728448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951458" y="8675965"/>
            <a:ext cx="131207" cy="131207"/>
          </a:xfrm>
          <a:prstGeom prst="roundRect">
            <a:avLst>
              <a:gd name="adj" fmla="val 13938"/>
            </a:avLst>
          </a:prstGeom>
          <a:solidFill>
            <a:srgbClr val="7862EF"/>
          </a:solidFill>
          <a:ln/>
        </p:spPr>
      </p:sp>
      <p:sp>
        <p:nvSpPr>
          <p:cNvPr id="6" name="Text 3"/>
          <p:cNvSpPr/>
          <p:nvPr/>
        </p:nvSpPr>
        <p:spPr>
          <a:xfrm>
            <a:off x="6143625" y="8675965"/>
            <a:ext cx="1095375" cy="131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10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(seconds)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7391400" y="8675965"/>
            <a:ext cx="131207" cy="131207"/>
          </a:xfrm>
          <a:prstGeom prst="roundRect">
            <a:avLst>
              <a:gd name="adj" fmla="val 13938"/>
            </a:avLst>
          </a:prstGeom>
          <a:solidFill>
            <a:srgbClr val="B2A5F6"/>
          </a:solidFill>
          <a:ln/>
        </p:spPr>
      </p:sp>
      <p:sp>
        <p:nvSpPr>
          <p:cNvPr id="8" name="Text 5"/>
          <p:cNvSpPr/>
          <p:nvPr/>
        </p:nvSpPr>
        <p:spPr>
          <a:xfrm>
            <a:off x="7583567" y="8675965"/>
            <a:ext cx="989886" cy="131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10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 (seconds)</a:t>
            </a:r>
            <a:endParaRPr lang="en-US" sz="1000" dirty="0"/>
          </a:p>
        </p:txBody>
      </p:sp>
      <p:sp>
        <p:nvSpPr>
          <p:cNvPr id="9" name="Shape 6"/>
          <p:cNvSpPr/>
          <p:nvPr/>
        </p:nvSpPr>
        <p:spPr>
          <a:xfrm>
            <a:off x="459462" y="9217462"/>
            <a:ext cx="13711476" cy="767715"/>
          </a:xfrm>
          <a:prstGeom prst="roundRect">
            <a:avLst>
              <a:gd name="adj" fmla="val 2565"/>
            </a:avLst>
          </a:prstGeom>
          <a:solidFill>
            <a:srgbClr val="110745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69" y="9418915"/>
            <a:ext cx="164068" cy="13120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85944" y="9381411"/>
            <a:ext cx="13153787" cy="420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Note: Python processing times exclude conversion to Excel format. Clean raw data: 37min (pandas to xlsx, 254MB) vs 4min (pandas to csv, 974MB). Output creation: 3min 29s without formatting, up to 5min with formatting (19MB).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3021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Teams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396835" y="836176"/>
            <a:ext cx="8350329" cy="1758791"/>
          </a:xfrm>
          <a:prstGeom prst="roundRect">
            <a:avLst>
              <a:gd name="adj" fmla="val 967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510183" y="9495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Coding Team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10183" y="1194673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Bhushan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510183" y="1415772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Jyoti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510183" y="1636871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Nikita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510183" y="1857970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Shivam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510183" y="2079069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Shraddha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510183" y="2300168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Suhail</a:t>
            </a:r>
            <a:endParaRPr lang="en-US" sz="850" dirty="0"/>
          </a:p>
        </p:txBody>
      </p:sp>
      <p:sp>
        <p:nvSpPr>
          <p:cNvPr id="12" name="Shape 9"/>
          <p:cNvSpPr/>
          <p:nvPr/>
        </p:nvSpPr>
        <p:spPr>
          <a:xfrm>
            <a:off x="396835" y="2708315"/>
            <a:ext cx="8350329" cy="1537692"/>
          </a:xfrm>
          <a:prstGeom prst="roundRect">
            <a:avLst>
              <a:gd name="adj" fmla="val 1106"/>
            </a:avLst>
          </a:prstGeom>
          <a:solidFill>
            <a:srgbClr val="4C5052"/>
          </a:solidFill>
          <a:ln/>
        </p:spPr>
      </p:sp>
      <p:sp>
        <p:nvSpPr>
          <p:cNvPr id="13" name="Text 10"/>
          <p:cNvSpPr/>
          <p:nvPr/>
        </p:nvSpPr>
        <p:spPr>
          <a:xfrm>
            <a:off x="510183" y="282166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Testing Team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510183" y="3066812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Abhinav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510183" y="3287911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Bhaskar</a:t>
            </a:r>
            <a:endParaRPr lang="en-US" sz="850" dirty="0"/>
          </a:p>
        </p:txBody>
      </p:sp>
      <p:sp>
        <p:nvSpPr>
          <p:cNvPr id="16" name="Text 13"/>
          <p:cNvSpPr/>
          <p:nvPr/>
        </p:nvSpPr>
        <p:spPr>
          <a:xfrm>
            <a:off x="510183" y="3509010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Keerthana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510183" y="3730109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Saritha</a:t>
            </a:r>
            <a:endParaRPr lang="en-US" sz="850" dirty="0"/>
          </a:p>
        </p:txBody>
      </p:sp>
      <p:sp>
        <p:nvSpPr>
          <p:cNvPr id="18" name="Text 15"/>
          <p:cNvSpPr/>
          <p:nvPr/>
        </p:nvSpPr>
        <p:spPr>
          <a:xfrm>
            <a:off x="510183" y="3951208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Vijay</a:t>
            </a:r>
            <a:endParaRPr lang="en-US" sz="850" dirty="0"/>
          </a:p>
        </p:txBody>
      </p:sp>
      <p:sp>
        <p:nvSpPr>
          <p:cNvPr id="19" name="Shape 16"/>
          <p:cNvSpPr/>
          <p:nvPr/>
        </p:nvSpPr>
        <p:spPr>
          <a:xfrm>
            <a:off x="396835" y="4359354"/>
            <a:ext cx="8350329" cy="1758791"/>
          </a:xfrm>
          <a:prstGeom prst="roundRect">
            <a:avLst>
              <a:gd name="adj" fmla="val 967"/>
            </a:avLst>
          </a:prstGeom>
          <a:solidFill>
            <a:srgbClr val="4C5052"/>
          </a:solidFill>
          <a:ln/>
        </p:spPr>
      </p:sp>
      <p:sp>
        <p:nvSpPr>
          <p:cNvPr id="20" name="Text 17"/>
          <p:cNvSpPr/>
          <p:nvPr/>
        </p:nvSpPr>
        <p:spPr>
          <a:xfrm>
            <a:off x="510183" y="447270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MyExpense Team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510183" y="4717852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Abhinav</a:t>
            </a:r>
            <a:endParaRPr lang="en-US" sz="850" dirty="0"/>
          </a:p>
        </p:txBody>
      </p:sp>
      <p:sp>
        <p:nvSpPr>
          <p:cNvPr id="22" name="Text 19"/>
          <p:cNvSpPr/>
          <p:nvPr/>
        </p:nvSpPr>
        <p:spPr>
          <a:xfrm>
            <a:off x="510183" y="4938951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Bhaskar</a:t>
            </a:r>
            <a:endParaRPr lang="en-US" sz="850" dirty="0"/>
          </a:p>
        </p:txBody>
      </p:sp>
      <p:sp>
        <p:nvSpPr>
          <p:cNvPr id="23" name="Text 20"/>
          <p:cNvSpPr/>
          <p:nvPr/>
        </p:nvSpPr>
        <p:spPr>
          <a:xfrm>
            <a:off x="510183" y="5160050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Jyoti</a:t>
            </a:r>
            <a:endParaRPr lang="en-US" sz="850" dirty="0"/>
          </a:p>
        </p:txBody>
      </p:sp>
      <p:sp>
        <p:nvSpPr>
          <p:cNvPr id="24" name="Text 21"/>
          <p:cNvSpPr/>
          <p:nvPr/>
        </p:nvSpPr>
        <p:spPr>
          <a:xfrm>
            <a:off x="510183" y="5381149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Keerthana</a:t>
            </a:r>
            <a:endParaRPr lang="en-US" sz="850" dirty="0"/>
          </a:p>
        </p:txBody>
      </p:sp>
      <p:sp>
        <p:nvSpPr>
          <p:cNvPr id="25" name="Text 22"/>
          <p:cNvSpPr/>
          <p:nvPr/>
        </p:nvSpPr>
        <p:spPr>
          <a:xfrm>
            <a:off x="510183" y="5602248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Shraddha</a:t>
            </a:r>
            <a:endParaRPr lang="en-US" sz="850" dirty="0"/>
          </a:p>
        </p:txBody>
      </p:sp>
      <p:sp>
        <p:nvSpPr>
          <p:cNvPr id="26" name="Text 23"/>
          <p:cNvSpPr/>
          <p:nvPr/>
        </p:nvSpPr>
        <p:spPr>
          <a:xfrm>
            <a:off x="510183" y="5823347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Suhail</a:t>
            </a:r>
            <a:endParaRPr lang="en-US" sz="850" dirty="0"/>
          </a:p>
        </p:txBody>
      </p:sp>
      <p:sp>
        <p:nvSpPr>
          <p:cNvPr id="27" name="Shape 24"/>
          <p:cNvSpPr/>
          <p:nvPr/>
        </p:nvSpPr>
        <p:spPr>
          <a:xfrm>
            <a:off x="396835" y="6231493"/>
            <a:ext cx="8350329" cy="1758791"/>
          </a:xfrm>
          <a:prstGeom prst="roundRect">
            <a:avLst>
              <a:gd name="adj" fmla="val 967"/>
            </a:avLst>
          </a:prstGeom>
          <a:solidFill>
            <a:srgbClr val="4C5052"/>
          </a:solidFill>
          <a:ln/>
        </p:spPr>
      </p:sp>
      <p:sp>
        <p:nvSpPr>
          <p:cNvPr id="28" name="Text 25"/>
          <p:cNvSpPr/>
          <p:nvPr/>
        </p:nvSpPr>
        <p:spPr>
          <a:xfrm>
            <a:off x="510183" y="634484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SAP Team</a:t>
            </a:r>
            <a:endParaRPr lang="en-US" sz="1100" dirty="0"/>
          </a:p>
        </p:txBody>
      </p:sp>
      <p:sp>
        <p:nvSpPr>
          <p:cNvPr id="29" name="Text 26"/>
          <p:cNvSpPr/>
          <p:nvPr/>
        </p:nvSpPr>
        <p:spPr>
          <a:xfrm>
            <a:off x="510183" y="6589990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Bhushan</a:t>
            </a:r>
            <a:endParaRPr lang="en-US" sz="850" dirty="0"/>
          </a:p>
        </p:txBody>
      </p:sp>
      <p:sp>
        <p:nvSpPr>
          <p:cNvPr id="30" name="Text 27"/>
          <p:cNvSpPr/>
          <p:nvPr/>
        </p:nvSpPr>
        <p:spPr>
          <a:xfrm>
            <a:off x="510183" y="6811089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Ishan</a:t>
            </a:r>
            <a:endParaRPr lang="en-US" sz="850" dirty="0"/>
          </a:p>
        </p:txBody>
      </p:sp>
      <p:sp>
        <p:nvSpPr>
          <p:cNvPr id="31" name="Text 28"/>
          <p:cNvSpPr/>
          <p:nvPr/>
        </p:nvSpPr>
        <p:spPr>
          <a:xfrm>
            <a:off x="510183" y="7032188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Nikita</a:t>
            </a:r>
            <a:endParaRPr lang="en-US" sz="850" dirty="0"/>
          </a:p>
        </p:txBody>
      </p:sp>
      <p:sp>
        <p:nvSpPr>
          <p:cNvPr id="32" name="Text 29"/>
          <p:cNvSpPr/>
          <p:nvPr/>
        </p:nvSpPr>
        <p:spPr>
          <a:xfrm>
            <a:off x="510183" y="7253288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Saritha</a:t>
            </a:r>
            <a:endParaRPr lang="en-US" sz="850" dirty="0"/>
          </a:p>
        </p:txBody>
      </p:sp>
      <p:sp>
        <p:nvSpPr>
          <p:cNvPr id="33" name="Text 30"/>
          <p:cNvSpPr/>
          <p:nvPr/>
        </p:nvSpPr>
        <p:spPr>
          <a:xfrm>
            <a:off x="510183" y="7474387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Shivam</a:t>
            </a:r>
            <a:endParaRPr lang="en-US" sz="850" dirty="0"/>
          </a:p>
        </p:txBody>
      </p:sp>
      <p:sp>
        <p:nvSpPr>
          <p:cNvPr id="34" name="Text 31"/>
          <p:cNvSpPr/>
          <p:nvPr/>
        </p:nvSpPr>
        <p:spPr>
          <a:xfrm>
            <a:off x="510183" y="7695486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Vijay</a:t>
            </a:r>
            <a:endParaRPr lang="en-US" sz="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13" y="467797"/>
            <a:ext cx="6687979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11-Week Implementation Timeline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303770" y="1339572"/>
            <a:ext cx="22860" cy="5958959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</p:sp>
      <p:sp>
        <p:nvSpPr>
          <p:cNvPr id="4" name="Shape 2"/>
          <p:cNvSpPr/>
          <p:nvPr/>
        </p:nvSpPr>
        <p:spPr>
          <a:xfrm>
            <a:off x="6636425" y="1519476"/>
            <a:ext cx="510302" cy="22860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</p:sp>
      <p:sp>
        <p:nvSpPr>
          <p:cNvPr id="5" name="Shape 3"/>
          <p:cNvSpPr/>
          <p:nvPr/>
        </p:nvSpPr>
        <p:spPr>
          <a:xfrm>
            <a:off x="7123867" y="1339572"/>
            <a:ext cx="382667" cy="382667"/>
          </a:xfrm>
          <a:prstGeom prst="roundRect">
            <a:avLst>
              <a:gd name="adj" fmla="val 6669"/>
            </a:avLst>
          </a:prstGeom>
          <a:solidFill>
            <a:srgbClr val="4C5052"/>
          </a:solidFill>
          <a:ln/>
        </p:spPr>
      </p:sp>
      <p:sp>
        <p:nvSpPr>
          <p:cNvPr id="6" name="Text 4"/>
          <p:cNvSpPr/>
          <p:nvPr/>
        </p:nvSpPr>
        <p:spPr>
          <a:xfrm>
            <a:off x="7187625" y="1371421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338161" y="139803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Weeks 1-2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595313" y="1765816"/>
            <a:ext cx="586930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planning, process session, and company car script creation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483673" y="2540079"/>
            <a:ext cx="510302" cy="22860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</p:sp>
      <p:sp>
        <p:nvSpPr>
          <p:cNvPr id="10" name="Shape 8"/>
          <p:cNvSpPr/>
          <p:nvPr/>
        </p:nvSpPr>
        <p:spPr>
          <a:xfrm>
            <a:off x="7123867" y="2360176"/>
            <a:ext cx="382667" cy="382667"/>
          </a:xfrm>
          <a:prstGeom prst="roundRect">
            <a:avLst>
              <a:gd name="adj" fmla="val 6669"/>
            </a:avLst>
          </a:prstGeom>
          <a:solidFill>
            <a:srgbClr val="4C5052"/>
          </a:solidFill>
          <a:ln/>
        </p:spPr>
      </p:sp>
      <p:sp>
        <p:nvSpPr>
          <p:cNvPr id="11" name="Text 9"/>
          <p:cNvSpPr/>
          <p:nvPr/>
        </p:nvSpPr>
        <p:spPr>
          <a:xfrm>
            <a:off x="7187625" y="239202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8165783" y="241863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Weeks 3-4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8165783" y="2786420"/>
            <a:ext cx="586930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and GUI design, code consolidation and design changes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636425" y="3419832"/>
            <a:ext cx="510302" cy="22860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</p:sp>
      <p:sp>
        <p:nvSpPr>
          <p:cNvPr id="15" name="Shape 13"/>
          <p:cNvSpPr/>
          <p:nvPr/>
        </p:nvSpPr>
        <p:spPr>
          <a:xfrm>
            <a:off x="7123867" y="3239929"/>
            <a:ext cx="382667" cy="382667"/>
          </a:xfrm>
          <a:prstGeom prst="roundRect">
            <a:avLst>
              <a:gd name="adj" fmla="val 6669"/>
            </a:avLst>
          </a:prstGeom>
          <a:solidFill>
            <a:srgbClr val="4C5052"/>
          </a:solidFill>
          <a:ln/>
        </p:spPr>
      </p:sp>
      <p:sp>
        <p:nvSpPr>
          <p:cNvPr id="16" name="Text 14"/>
          <p:cNvSpPr/>
          <p:nvPr/>
        </p:nvSpPr>
        <p:spPr>
          <a:xfrm>
            <a:off x="7187625" y="3271778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4338161" y="329838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Weeks 5-6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595313" y="3666173"/>
            <a:ext cx="586930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GUI code development, script testing, and GUI-script incorporation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7483673" y="4299585"/>
            <a:ext cx="510302" cy="22860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</p:sp>
      <p:sp>
        <p:nvSpPr>
          <p:cNvPr id="20" name="Shape 18"/>
          <p:cNvSpPr/>
          <p:nvPr/>
        </p:nvSpPr>
        <p:spPr>
          <a:xfrm>
            <a:off x="7123867" y="4119682"/>
            <a:ext cx="382667" cy="382667"/>
          </a:xfrm>
          <a:prstGeom prst="roundRect">
            <a:avLst>
              <a:gd name="adj" fmla="val 6669"/>
            </a:avLst>
          </a:prstGeom>
          <a:solidFill>
            <a:srgbClr val="4C5052"/>
          </a:solidFill>
          <a:ln/>
        </p:spPr>
      </p:sp>
      <p:sp>
        <p:nvSpPr>
          <p:cNvPr id="21" name="Text 19"/>
          <p:cNvSpPr/>
          <p:nvPr/>
        </p:nvSpPr>
        <p:spPr>
          <a:xfrm>
            <a:off x="7187625" y="4151531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8165783" y="417814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Week 7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8165783" y="4545925"/>
            <a:ext cx="586930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Processing of December data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6636425" y="5179338"/>
            <a:ext cx="510302" cy="22860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</p:sp>
      <p:sp>
        <p:nvSpPr>
          <p:cNvPr id="25" name="Shape 23"/>
          <p:cNvSpPr/>
          <p:nvPr/>
        </p:nvSpPr>
        <p:spPr>
          <a:xfrm>
            <a:off x="7123867" y="4999434"/>
            <a:ext cx="382667" cy="382667"/>
          </a:xfrm>
          <a:prstGeom prst="roundRect">
            <a:avLst>
              <a:gd name="adj" fmla="val 6669"/>
            </a:avLst>
          </a:prstGeom>
          <a:solidFill>
            <a:srgbClr val="4C5052"/>
          </a:solidFill>
          <a:ln/>
        </p:spPr>
      </p:sp>
      <p:sp>
        <p:nvSpPr>
          <p:cNvPr id="26" name="Text 24"/>
          <p:cNvSpPr/>
          <p:nvPr/>
        </p:nvSpPr>
        <p:spPr>
          <a:xfrm>
            <a:off x="7187625" y="5031284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4338161" y="505789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Weeks 8-9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595313" y="5425678"/>
            <a:ext cx="586930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Issue fixes, SAP incorporation changes, and SAP data testing</a:t>
            </a:r>
            <a:endParaRPr lang="en-US" sz="1300" dirty="0"/>
          </a:p>
        </p:txBody>
      </p:sp>
      <p:sp>
        <p:nvSpPr>
          <p:cNvPr id="29" name="Shape 27"/>
          <p:cNvSpPr/>
          <p:nvPr/>
        </p:nvSpPr>
        <p:spPr>
          <a:xfrm>
            <a:off x="7483673" y="6059091"/>
            <a:ext cx="510302" cy="22860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</p:sp>
      <p:sp>
        <p:nvSpPr>
          <p:cNvPr id="30" name="Shape 28"/>
          <p:cNvSpPr/>
          <p:nvPr/>
        </p:nvSpPr>
        <p:spPr>
          <a:xfrm>
            <a:off x="7123867" y="5879187"/>
            <a:ext cx="382667" cy="382667"/>
          </a:xfrm>
          <a:prstGeom prst="roundRect">
            <a:avLst>
              <a:gd name="adj" fmla="val 6669"/>
            </a:avLst>
          </a:prstGeom>
          <a:solidFill>
            <a:srgbClr val="4C5052"/>
          </a:solidFill>
          <a:ln/>
        </p:spPr>
      </p:sp>
      <p:sp>
        <p:nvSpPr>
          <p:cNvPr id="31" name="Text 29"/>
          <p:cNvSpPr/>
          <p:nvPr/>
        </p:nvSpPr>
        <p:spPr>
          <a:xfrm>
            <a:off x="7187625" y="591103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6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8165783" y="593764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Weeks 10-11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8165783" y="6305431"/>
            <a:ext cx="586930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process testing and real-time SAP and MyExpense processing</a:t>
            </a:r>
            <a:endParaRPr lang="en-US" sz="1300" dirty="0"/>
          </a:p>
        </p:txBody>
      </p:sp>
      <p:sp>
        <p:nvSpPr>
          <p:cNvPr id="34" name="Text 32"/>
          <p:cNvSpPr/>
          <p:nvPr/>
        </p:nvSpPr>
        <p:spPr>
          <a:xfrm>
            <a:off x="595313" y="7489865"/>
            <a:ext cx="1343977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Duration: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November 24, 2025 - February 13, 2026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4699" y="532924"/>
            <a:ext cx="7787402" cy="121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0"/>
              </a:lnSpc>
              <a:buNone/>
            </a:pPr>
            <a:r>
              <a:rPr lang="en-US" sz="76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Why Python?</a:t>
            </a:r>
            <a:endParaRPr lang="en-US" sz="7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4699" y="2034778"/>
            <a:ext cx="581382" cy="5813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88254" y="2198251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Performance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988254" y="2617232"/>
            <a:ext cx="6963847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Processes large datasets significantly faster than Excel, handling over 100K rows efficiently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4699" y="3624858"/>
            <a:ext cx="581382" cy="5813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988254" y="3788331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Scalability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988254" y="4207312"/>
            <a:ext cx="6963847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Highly scalable solution with easy testing integration and automation capabilities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4699" y="5214938"/>
            <a:ext cx="581382" cy="5813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88254" y="5378410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User-Friendly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988254" y="5797391"/>
            <a:ext cx="6963847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GUI creation enables non-technical users to leverage powerful data processing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64699" y="6805017"/>
            <a:ext cx="581382" cy="5813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988254" y="6968490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Validation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6988254" y="7387471"/>
            <a:ext cx="6963847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validation and debugging with consolidated testing in one file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2025-11-22T15:19:15Z</dcterms:created>
  <dcterms:modified xsi:type="dcterms:W3CDTF">2025-11-22T15:19:15Z</dcterms:modified>
</cp:coreProperties>
</file>